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Oswald"/>
      <p:regular r:id="rId41"/>
      <p:bold r:id="rId42"/>
    </p:embeddedFont>
    <p:embeddedFont>
      <p:font typeface="Alfa Slab On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83E54B-6CC2-4D77-8CF5-DC72B0E1C456}">
  <a:tblStyle styleId="{A983E54B-6CC2-4D77-8CF5-DC72B0E1C4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AlfaSlabOne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59a5d8de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59a5d8de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524d95fa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524d95fa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59a5d8de8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59a5d8de8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5ad9a7a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5ad9a7a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832688d2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832688d2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56f50977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56f50977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5ad9a7a4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5ad9a7a4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56f50977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56f5097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59a5d8de8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59a5d8de8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59a5d8de8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59a5d8de8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446e7dfd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446e7dfd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59a5d8de8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59a5d8de8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59a5d8de8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59a5d8de8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59a5d8de8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59a5d8de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59a5d8de8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59a5d8de8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59a5d8de8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59a5d8de8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59a5d8de8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e59a5d8de8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833e13c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833e13c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524d95fa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524d95fa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60d0de96f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60d0de96f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8e46d6e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8e46d6e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59a5d8de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59a5d8de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9032344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e9032344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59a5d8de8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59a5d8de8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59a5d8de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59a5d8de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524d95f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524d95f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59a5d8de8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59a5d8de8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524d95fa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524d95fa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59a5d8de8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59a5d8de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91000"/>
          </a:blip>
          <a:srcRect b="13249" l="8759" r="0" t="97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558675" y="813525"/>
            <a:ext cx="6914700" cy="9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SafeHome</a:t>
            </a:r>
            <a:endParaRPr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75200" y="1620525"/>
            <a:ext cx="59688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45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b="1" lang="en" sz="4929">
                <a:solidFill>
                  <a:schemeClr val="dk1"/>
                </a:solidFill>
                <a:highlight>
                  <a:schemeClr val="lt1"/>
                </a:highlight>
              </a:rPr>
              <a:t>Smart Apartment Security System</a:t>
            </a:r>
            <a:r>
              <a:rPr b="1" lang="en" sz="3345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</a:rPr>
              <a:t>   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198575" y="4170425"/>
            <a:ext cx="2745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E/17/065 Kanishka Dilhan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E/17/212 Dananjaya Morais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E/17/312 Ishini Udara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270525" y="3955025"/>
            <a:ext cx="23379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14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625550" y="1262700"/>
            <a:ext cx="8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7" name="Google Shape;177;p22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System Overview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288600" y="1010325"/>
            <a:ext cx="784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0" name="Google Shape;180;p22"/>
          <p:cNvSpPr txBox="1"/>
          <p:nvPr/>
        </p:nvSpPr>
        <p:spPr>
          <a:xfrm>
            <a:off x="288600" y="3078425"/>
            <a:ext cx="784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07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900" y="832375"/>
            <a:ext cx="4860200" cy="42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625550" y="1262700"/>
            <a:ext cx="8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0" name="Google Shape;190;p23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 and Control Flow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08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350" y="832375"/>
            <a:ext cx="6020463" cy="422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625550" y="1262700"/>
            <a:ext cx="8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1" name="Google Shape;201;p24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Technologies used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354000" y="2641250"/>
            <a:ext cx="35616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                     </a:t>
            </a:r>
            <a:r>
              <a:rPr b="1" lang="en" sz="1600"/>
              <a:t>Flutter</a:t>
            </a:r>
            <a:endParaRPr b="1" sz="1600"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Reduced code development time</a:t>
            </a:r>
            <a:endParaRPr sz="1600"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Cross platform support</a:t>
            </a:r>
            <a:endParaRPr sz="1600"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Continuous maintenance</a:t>
            </a:r>
            <a:endParaRPr sz="1600"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Opensource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/>
          <p:nvPr/>
        </p:nvSpPr>
        <p:spPr>
          <a:xfrm>
            <a:off x="0" y="1138925"/>
            <a:ext cx="3429000" cy="400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Frontend of the mobile application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875" y="1845675"/>
            <a:ext cx="1265747" cy="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09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625550" y="1262700"/>
            <a:ext cx="8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4" name="Google Shape;214;p25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Technologies used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5442400" y="3117650"/>
            <a:ext cx="356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                     AWS</a:t>
            </a:r>
            <a:endParaRPr b="1" sz="1600"/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 the cloud server</a:t>
            </a:r>
            <a:endParaRPr sz="1600"/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Flexible features</a:t>
            </a:r>
            <a:endParaRPr sz="1600"/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Scalability options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/>
          <p:nvPr/>
        </p:nvSpPr>
        <p:spPr>
          <a:xfrm>
            <a:off x="0" y="1138925"/>
            <a:ext cx="3429000" cy="400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Back</a:t>
            </a:r>
            <a:r>
              <a:rPr b="1" lang="en">
                <a:solidFill>
                  <a:schemeClr val="lt1"/>
                </a:solidFill>
              </a:rPr>
              <a:t>end of the system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375" y="1737887"/>
            <a:ext cx="1712449" cy="9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10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2867500" y="3196800"/>
            <a:ext cx="289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              MySQL</a:t>
            </a:r>
            <a:endParaRPr sz="1600"/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Ensure ACID Compliance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150" y="1737875"/>
            <a:ext cx="2160026" cy="11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175613" y="3240800"/>
            <a:ext cx="289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                Node JS</a:t>
            </a:r>
            <a:endParaRPr b="1" sz="1600"/>
          </a:p>
          <a:p>
            <a:pPr indent="-330200" lvl="0" marL="7429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Scalability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6">
            <a:alphaModFix/>
          </a:blip>
          <a:srcRect b="16135" l="0" r="0" t="23456"/>
          <a:stretch/>
        </p:blipFill>
        <p:spPr>
          <a:xfrm>
            <a:off x="3365763" y="1737876"/>
            <a:ext cx="2160025" cy="1304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 txBox="1"/>
          <p:nvPr/>
        </p:nvSpPr>
        <p:spPr>
          <a:xfrm>
            <a:off x="625550" y="1262700"/>
            <a:ext cx="17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1" name="Google Shape;231;p26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Wireless sensor unit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242450" y="748375"/>
            <a:ext cx="201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 01S Wifi Serial Transceiver module</a:t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4">
            <a:alphaModFix/>
          </a:blip>
          <a:srcRect b="0" l="12680" r="13074" t="0"/>
          <a:stretch/>
        </p:blipFill>
        <p:spPr>
          <a:xfrm>
            <a:off x="671075" y="1363975"/>
            <a:ext cx="1424875" cy="127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2148675" y="2948525"/>
            <a:ext cx="201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Reed Switch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(Magnetic field sensor)</a:t>
            </a:r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5">
            <a:alphaModFix/>
          </a:blip>
          <a:srcRect b="13305" l="10474" r="8951" t="18145"/>
          <a:stretch/>
        </p:blipFill>
        <p:spPr>
          <a:xfrm>
            <a:off x="2357213" y="3711926"/>
            <a:ext cx="1424875" cy="121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2425" y="3795851"/>
            <a:ext cx="1212250" cy="104439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6652375" y="3395650"/>
            <a:ext cx="20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Batteries</a:t>
            </a:r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6486625" y="3258825"/>
            <a:ext cx="20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11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5799" y="1358874"/>
            <a:ext cx="1690050" cy="137345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4752975" y="933613"/>
            <a:ext cx="20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 Motion sensor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625550" y="1262700"/>
            <a:ext cx="17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0" name="Google Shape;250;p27"/>
          <p:cNvSpPr txBox="1"/>
          <p:nvPr/>
        </p:nvSpPr>
        <p:spPr>
          <a:xfrm>
            <a:off x="386400" y="943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Wireless sensor unit</a:t>
            </a:r>
            <a:endParaRPr b="1" sz="3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242450" y="748375"/>
            <a:ext cx="201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 01S Wifi Serial Transceiver module</a:t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 b="0" l="12680" r="13074" t="0"/>
          <a:stretch/>
        </p:blipFill>
        <p:spPr>
          <a:xfrm>
            <a:off x="671075" y="1363975"/>
            <a:ext cx="1424875" cy="127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/>
        </p:nvSpPr>
        <p:spPr>
          <a:xfrm>
            <a:off x="2148675" y="2948525"/>
            <a:ext cx="201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Reed Switch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(Magnetic field sensor)</a:t>
            </a:r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 rotWithShape="1">
          <a:blip r:embed="rId4">
            <a:alphaModFix/>
          </a:blip>
          <a:srcRect b="13305" l="10474" r="8951" t="18145"/>
          <a:stretch/>
        </p:blipFill>
        <p:spPr>
          <a:xfrm>
            <a:off x="2357213" y="3711926"/>
            <a:ext cx="1424875" cy="121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2425" y="3795851"/>
            <a:ext cx="1212250" cy="104439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/>
        </p:nvSpPr>
        <p:spPr>
          <a:xfrm>
            <a:off x="6652375" y="3395650"/>
            <a:ext cx="20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Batteries</a:t>
            </a:r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6486625" y="3258825"/>
            <a:ext cx="20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5799" y="1358874"/>
            <a:ext cx="1690050" cy="137345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4752975" y="933613"/>
            <a:ext cx="20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 Motion sensor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 txBox="1"/>
          <p:nvPr/>
        </p:nvSpPr>
        <p:spPr>
          <a:xfrm>
            <a:off x="625550" y="1262700"/>
            <a:ext cx="8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7" name="Google Shape;267;p28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Smart Door Lock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00" y="1704900"/>
            <a:ext cx="1544000" cy="15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/>
        </p:nvSpPr>
        <p:spPr>
          <a:xfrm>
            <a:off x="196950" y="991963"/>
            <a:ext cx="213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</a:rPr>
              <a:t> R307 Biometric Fingerprint Reader Sensor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0913" y="1640589"/>
            <a:ext cx="609475" cy="141838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/>
        </p:nvSpPr>
        <p:spPr>
          <a:xfrm>
            <a:off x="2519900" y="1013988"/>
            <a:ext cx="213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Membrane switch keypad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274" name="Google Shape;274;p28"/>
          <p:cNvPicPr preferRelativeResize="0"/>
          <p:nvPr/>
        </p:nvPicPr>
        <p:blipFill rotWithShape="1">
          <a:blip r:embed="rId6">
            <a:alphaModFix/>
          </a:blip>
          <a:srcRect b="25193" l="0" r="0" t="26403"/>
          <a:stretch/>
        </p:blipFill>
        <p:spPr>
          <a:xfrm>
            <a:off x="4923125" y="1831793"/>
            <a:ext cx="1544000" cy="74733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 txBox="1"/>
          <p:nvPr/>
        </p:nvSpPr>
        <p:spPr>
          <a:xfrm>
            <a:off x="4695713" y="1047300"/>
            <a:ext cx="21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LCD display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276" name="Google Shape;27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8013" y="1746850"/>
            <a:ext cx="1338575" cy="13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/>
        </p:nvSpPr>
        <p:spPr>
          <a:xfrm>
            <a:off x="6871550" y="1155000"/>
            <a:ext cx="213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Electro magnetic door lock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278" name="Google Shape;27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7767" y="3462725"/>
            <a:ext cx="2131501" cy="156494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/>
        </p:nvSpPr>
        <p:spPr>
          <a:xfrm>
            <a:off x="974925" y="4083888"/>
            <a:ext cx="213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ESP 32S </a:t>
            </a:r>
            <a:r>
              <a:rPr lang="en">
                <a:solidFill>
                  <a:srgbClr val="111111"/>
                </a:solidFill>
              </a:rPr>
              <a:t>development</a:t>
            </a:r>
            <a:r>
              <a:rPr lang="en">
                <a:solidFill>
                  <a:srgbClr val="111111"/>
                </a:solidFill>
              </a:rPr>
              <a:t> board</a:t>
            </a:r>
            <a:endParaRPr>
              <a:solidFill>
                <a:srgbClr val="111111"/>
              </a:solidFill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12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625550" y="1262700"/>
            <a:ext cx="8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7" name="Google Shape;287;p29"/>
          <p:cNvSpPr txBox="1"/>
          <p:nvPr/>
        </p:nvSpPr>
        <p:spPr>
          <a:xfrm>
            <a:off x="386400" y="153600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Smart Door Lock</a:t>
            </a:r>
            <a:endParaRPr b="1" sz="3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00" y="1704900"/>
            <a:ext cx="1544000" cy="15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/>
          <p:cNvSpPr txBox="1"/>
          <p:nvPr/>
        </p:nvSpPr>
        <p:spPr>
          <a:xfrm>
            <a:off x="196950" y="991963"/>
            <a:ext cx="213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1111"/>
                </a:solidFill>
              </a:rPr>
              <a:t> R307 Biometric Fingerprint Reader Sensor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913" y="1640589"/>
            <a:ext cx="609475" cy="141838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9"/>
          <p:cNvSpPr txBox="1"/>
          <p:nvPr/>
        </p:nvSpPr>
        <p:spPr>
          <a:xfrm>
            <a:off x="2519900" y="1013988"/>
            <a:ext cx="213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Membrane switch keypad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292" name="Google Shape;292;p29"/>
          <p:cNvPicPr preferRelativeResize="0"/>
          <p:nvPr/>
        </p:nvPicPr>
        <p:blipFill rotWithShape="1">
          <a:blip r:embed="rId5">
            <a:alphaModFix/>
          </a:blip>
          <a:srcRect b="25193" l="0" r="0" t="26403"/>
          <a:stretch/>
        </p:blipFill>
        <p:spPr>
          <a:xfrm>
            <a:off x="4923125" y="1831793"/>
            <a:ext cx="1544000" cy="74733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/>
          <p:nvPr/>
        </p:nvSpPr>
        <p:spPr>
          <a:xfrm>
            <a:off x="4695713" y="1047300"/>
            <a:ext cx="21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LCD display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8013" y="1746850"/>
            <a:ext cx="1338575" cy="13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6871550" y="1155000"/>
            <a:ext cx="213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Electro magnetic door lock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642" y="3492200"/>
            <a:ext cx="2131501" cy="156494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 txBox="1"/>
          <p:nvPr/>
        </p:nvSpPr>
        <p:spPr>
          <a:xfrm>
            <a:off x="1301500" y="4036563"/>
            <a:ext cx="213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</a:rPr>
              <a:t>ESP 32S development board</a:t>
            </a:r>
            <a:endParaRPr>
              <a:solidFill>
                <a:srgbClr val="11111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0"/>
          <p:cNvSpPr txBox="1"/>
          <p:nvPr/>
        </p:nvSpPr>
        <p:spPr>
          <a:xfrm>
            <a:off x="358500" y="1094100"/>
            <a:ext cx="8427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Implications</a:t>
            </a:r>
            <a:endParaRPr b="1" sz="6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&amp;</a:t>
            </a:r>
            <a:endParaRPr b="1" sz="6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Marketing Plan</a:t>
            </a:r>
            <a:endParaRPr b="1" sz="6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/>
          <p:nvPr/>
        </p:nvSpPr>
        <p:spPr>
          <a:xfrm>
            <a:off x="6359875" y="3371075"/>
            <a:ext cx="2560200" cy="167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1"/>
          <p:cNvSpPr txBox="1"/>
          <p:nvPr/>
        </p:nvSpPr>
        <p:spPr>
          <a:xfrm>
            <a:off x="303675" y="1758850"/>
            <a:ext cx="50436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111111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Protection for valuables</a:t>
            </a:r>
            <a:endParaRPr sz="155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Peace of mind</a:t>
            </a:r>
            <a:endParaRPr sz="155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Get Protection while the power failures in house</a:t>
            </a:r>
            <a:endParaRPr sz="155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Reduced home insurance premiums</a:t>
            </a:r>
            <a:endParaRPr sz="155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Being connected with the security officer</a:t>
            </a:r>
            <a:endParaRPr sz="155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Advantages of Smart Apartment Security System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0" y="1138925"/>
            <a:ext cx="2204400" cy="400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For Owners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0202" y="1400125"/>
            <a:ext cx="1684400" cy="1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/>
          <p:nvPr/>
        </p:nvSpPr>
        <p:spPr>
          <a:xfrm>
            <a:off x="6834825" y="1209350"/>
            <a:ext cx="729900" cy="661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5618475" y="3250275"/>
            <a:ext cx="2436000" cy="167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1625" y="3498524"/>
            <a:ext cx="785176" cy="13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3300" y="3447193"/>
            <a:ext cx="729900" cy="140493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/>
          <p:nvPr/>
        </p:nvSpPr>
        <p:spPr>
          <a:xfrm>
            <a:off x="6628650" y="3959775"/>
            <a:ext cx="502800" cy="26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13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463375" y="1100525"/>
            <a:ext cx="43443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Problems with Security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Risk of house been </a:t>
            </a:r>
            <a:r>
              <a:rPr lang="en"/>
              <a:t>burglarized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Risk of family safety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Lack of inner peace thinking house and belongings are at a risk</a:t>
            </a: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5548809" y="924070"/>
            <a:ext cx="3196639" cy="2528330"/>
            <a:chOff x="5305625" y="2094000"/>
            <a:chExt cx="3568075" cy="2850750"/>
          </a:xfrm>
        </p:grpSpPr>
        <p:pic>
          <p:nvPicPr>
            <p:cNvPr id="66" name="Google Shape;6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1875" y="3560925"/>
              <a:ext cx="2071825" cy="138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14"/>
            <p:cNvSpPr/>
            <p:nvPr/>
          </p:nvSpPr>
          <p:spPr>
            <a:xfrm flipH="1">
              <a:off x="5305625" y="2094000"/>
              <a:ext cx="2803500" cy="1639200"/>
            </a:xfrm>
            <a:prstGeom prst="cloudCallout">
              <a:avLst>
                <a:gd fmla="val -20833" name="adj1"/>
                <a:gd fmla="val 62500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" name="Google Shape;68;p14"/>
            <p:cNvPicPr preferRelativeResize="0"/>
            <p:nvPr/>
          </p:nvPicPr>
          <p:blipFill rotWithShape="1">
            <a:blip r:embed="rId4">
              <a:alphaModFix/>
            </a:blip>
            <a:srcRect b="6490" l="0" r="0" t="-6490"/>
            <a:stretch/>
          </p:blipFill>
          <p:spPr>
            <a:xfrm>
              <a:off x="5646850" y="2282603"/>
              <a:ext cx="944725" cy="831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93675" y="2608217"/>
              <a:ext cx="944725" cy="73140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" name="Google Shape;70;p14"/>
            <p:cNvCxnSpPr/>
            <p:nvPr/>
          </p:nvCxnSpPr>
          <p:spPr>
            <a:xfrm flipH="1">
              <a:off x="6464025" y="2444325"/>
              <a:ext cx="370800" cy="903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" name="Google Shape;71;p14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Problems with Apartment Security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63375" y="3305775"/>
            <a:ext cx="5259300" cy="2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Problems with existing solutions</a:t>
            </a:r>
            <a:endParaRPr b="1" sz="16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cost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Installation is not easy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focused on the needs of people in apartments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7250" y="3452400"/>
            <a:ext cx="1311549" cy="9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01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195750" y="1755300"/>
            <a:ext cx="82017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111111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Easy to monitor all houses</a:t>
            </a:r>
            <a:endParaRPr sz="155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Reducing the workload</a:t>
            </a:r>
            <a:endParaRPr sz="175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Advantages of Smart Apartment Security System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2" name="Google Shape;332;p32"/>
          <p:cNvSpPr/>
          <p:nvPr/>
        </p:nvSpPr>
        <p:spPr>
          <a:xfrm>
            <a:off x="0" y="1138925"/>
            <a:ext cx="2204400" cy="400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For Security officer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33" name="Google Shape;333;p32"/>
          <p:cNvSpPr/>
          <p:nvPr/>
        </p:nvSpPr>
        <p:spPr>
          <a:xfrm>
            <a:off x="0" y="2852750"/>
            <a:ext cx="3726300" cy="400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For Apartment </a:t>
            </a:r>
            <a:r>
              <a:rPr b="1" lang="en">
                <a:solidFill>
                  <a:schemeClr val="lt1"/>
                </a:solidFill>
              </a:rPr>
              <a:t>Construction</a:t>
            </a:r>
            <a:r>
              <a:rPr b="1" lang="en">
                <a:solidFill>
                  <a:schemeClr val="lt1"/>
                </a:solidFill>
              </a:rPr>
              <a:t> Company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111000" y="3459725"/>
            <a:ext cx="82017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5715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111111"/>
              </a:buClr>
              <a:buSzPts val="1550"/>
              <a:buFont typeface="Roboto"/>
              <a:buChar char="●"/>
            </a:pPr>
            <a:r>
              <a:rPr lang="en" sz="155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Increasing the value of the apartment</a:t>
            </a:r>
            <a:endParaRPr sz="155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350"/>
              <a:buFont typeface="Roboto"/>
              <a:buChar char="●"/>
            </a:pPr>
            <a:r>
              <a:rPr lang="en" sz="155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Less employees needed for security</a:t>
            </a:r>
            <a:endParaRPr sz="155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300" y="1046250"/>
            <a:ext cx="2262250" cy="15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14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3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3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Target Market &amp; Potential Expansions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25" y="3153213"/>
            <a:ext cx="1718950" cy="13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876" y="3109550"/>
            <a:ext cx="1905425" cy="139087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3"/>
          <p:cNvSpPr txBox="1"/>
          <p:nvPr/>
        </p:nvSpPr>
        <p:spPr>
          <a:xfrm>
            <a:off x="118100" y="4638025"/>
            <a:ext cx="248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Hotels</a:t>
            </a:r>
            <a:endParaRPr sz="1600"/>
          </a:p>
        </p:txBody>
      </p:sp>
      <p:sp>
        <p:nvSpPr>
          <p:cNvPr id="348" name="Google Shape;348;p33"/>
          <p:cNvSpPr txBox="1"/>
          <p:nvPr/>
        </p:nvSpPr>
        <p:spPr>
          <a:xfrm>
            <a:off x="2598200" y="4572400"/>
            <a:ext cx="248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Hostels</a:t>
            </a:r>
            <a:endParaRPr sz="1600"/>
          </a:p>
        </p:txBody>
      </p:sp>
      <p:sp>
        <p:nvSpPr>
          <p:cNvPr id="349" name="Google Shape;349;p33"/>
          <p:cNvSpPr/>
          <p:nvPr/>
        </p:nvSpPr>
        <p:spPr>
          <a:xfrm>
            <a:off x="26250" y="1060200"/>
            <a:ext cx="2204400" cy="400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Target Market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26250" y="2571750"/>
            <a:ext cx="2204400" cy="400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Potential Expansions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1" name="Google Shape;351;p33"/>
          <p:cNvSpPr txBox="1"/>
          <p:nvPr/>
        </p:nvSpPr>
        <p:spPr>
          <a:xfrm>
            <a:off x="52475" y="1666400"/>
            <a:ext cx="59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Apartment buildings in urban areas</a:t>
            </a:r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3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15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 txBox="1"/>
          <p:nvPr/>
        </p:nvSpPr>
        <p:spPr>
          <a:xfrm>
            <a:off x="358500" y="1094100"/>
            <a:ext cx="8427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Budget</a:t>
            </a:r>
            <a:endParaRPr b="1" sz="6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&amp;</a:t>
            </a:r>
            <a:endParaRPr b="1" sz="6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Execution Plan</a:t>
            </a:r>
            <a:endParaRPr b="1" sz="6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5"/>
          <p:cNvSpPr txBox="1"/>
          <p:nvPr/>
        </p:nvSpPr>
        <p:spPr>
          <a:xfrm>
            <a:off x="195750" y="1755300"/>
            <a:ext cx="820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368" name="Google Shape;368;p35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5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Budget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370" name="Google Shape;370;p35"/>
          <p:cNvGraphicFramePr/>
          <p:nvPr/>
        </p:nvGraphicFramePr>
        <p:xfrm>
          <a:off x="646575" y="8323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{A983E54B-6CC2-4D77-8CF5-DC72B0E1C456}</a:tableStyleId>
              </a:tblPr>
              <a:tblGrid>
                <a:gridCol w="2375375"/>
                <a:gridCol w="1777725"/>
                <a:gridCol w="1194300"/>
                <a:gridCol w="2503450"/>
              </a:tblGrid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Item</a:t>
                      </a:r>
                      <a:endParaRPr sz="1000"/>
                    </a:p>
                  </a:txBody>
                  <a:tcPr marT="45700" marB="0" marR="91425" marL="91425"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Cost per unit (Rs)</a:t>
                      </a:r>
                      <a:endParaRPr sz="1000"/>
                    </a:p>
                  </a:txBody>
                  <a:tcPr marT="45700" marB="0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No. of units</a:t>
                      </a:r>
                      <a:endParaRPr sz="1000"/>
                    </a:p>
                  </a:txBody>
                  <a:tcPr marT="45700" marB="0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Cost (Rs)</a:t>
                      </a:r>
                      <a:endParaRPr sz="1000"/>
                    </a:p>
                  </a:txBody>
                  <a:tcPr marT="45700" marB="0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Fingerprint sensor AS608</a:t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3000.00</a:t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3000.00</a:t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CCCCC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LCD display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Membrane</a:t>
                      </a:r>
                      <a:r>
                        <a:rPr lang="en" sz="1000"/>
                        <a:t> Switch keypad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32</a:t>
                      </a:r>
                      <a:r>
                        <a:rPr lang="en" sz="1000"/>
                        <a:t>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Electric Solenoid </a:t>
                      </a:r>
                      <a:r>
                        <a:rPr lang="en" sz="1000"/>
                        <a:t> Door Lock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</a:t>
                      </a:r>
                      <a:r>
                        <a:rPr lang="en" sz="1000"/>
                        <a:t>.00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</a:t>
                      </a:r>
                      <a:r>
                        <a:rPr lang="en" sz="1000"/>
                        <a:t>.00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</a:tr>
              <a:tr h="23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ESP 32 Development Board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1500</a:t>
                      </a:r>
                      <a:r>
                        <a:rPr lang="en" sz="1000"/>
                        <a:t>.00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1500.00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CCCCCC"/>
                    </a:solidFill>
                  </a:tcPr>
                </a:tc>
              </a:tr>
              <a:tr h="23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PIR Motion sensor module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rgbClr val="EFEFEF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Magnetic</a:t>
                      </a:r>
                      <a:r>
                        <a:rPr lang="en" sz="1000"/>
                        <a:t> Door Reed Switch with Magnet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135</a:t>
                      </a:r>
                      <a:r>
                        <a:rPr lang="en" sz="1000"/>
                        <a:t>.00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270</a:t>
                      </a:r>
                      <a:r>
                        <a:rPr lang="en" sz="1000"/>
                        <a:t>.00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</a:tr>
              <a:tr h="33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ESP8266 ESP-12 D1 Mini WFi Development board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750.00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1500.00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12V 2A SMPS Power Adapter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Li-ion 18650 Rechargeable  battery 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1050.00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Battery Holder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160.00</a:t>
                      </a:r>
                      <a:endParaRPr sz="1000"/>
                    </a:p>
                  </a:txBody>
                  <a:tcPr marT="45700" marB="0" marR="91425" marL="91425">
                    <a:solidFill>
                      <a:schemeClr val="lt2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Flame</a:t>
                      </a:r>
                      <a:r>
                        <a:rPr lang="en" sz="1000"/>
                        <a:t> sensor module</a:t>
                      </a:r>
                      <a:endParaRPr sz="1000"/>
                    </a:p>
                  </a:txBody>
                  <a:tcPr marT="45700" marB="0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120</a:t>
                      </a:r>
                      <a:r>
                        <a:rPr lang="en" sz="1000"/>
                        <a:t>.00</a:t>
                      </a:r>
                      <a:endParaRPr sz="1000"/>
                    </a:p>
                  </a:txBody>
                  <a:tcPr marT="45700" marB="0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45700" marB="0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120</a:t>
                      </a:r>
                      <a:r>
                        <a:rPr lang="en" sz="1000"/>
                        <a:t>.00</a:t>
                      </a:r>
                      <a:endParaRPr sz="1000"/>
                    </a:p>
                  </a:txBody>
                  <a:tcPr marT="45700" marB="0" marR="91425" marL="91425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Buzzer</a:t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35.00</a:t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70</a:t>
                      </a:r>
                      <a:r>
                        <a:rPr lang="en" sz="1000"/>
                        <a:t>.00</a:t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Other</a:t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1500.00</a:t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1500.00</a:t>
                      </a:r>
                      <a:endParaRPr sz="1000"/>
                    </a:p>
                  </a:txBody>
                  <a:tcPr marT="45700" marB="0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</a:t>
                      </a:r>
                      <a:endParaRPr sz="1000"/>
                    </a:p>
                  </a:txBody>
                  <a:tcPr marT="45700" marB="0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11530</a:t>
                      </a:r>
                      <a:r>
                        <a:rPr lang="en" sz="1000"/>
                        <a:t>.00</a:t>
                      </a:r>
                      <a:endParaRPr sz="1000"/>
                    </a:p>
                  </a:txBody>
                  <a:tcPr marT="45700" marB="0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71" name="Google Shape;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5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16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6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Project Timeline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80" name="Google Shape;380;p36"/>
          <p:cNvSpPr/>
          <p:nvPr/>
        </p:nvSpPr>
        <p:spPr>
          <a:xfrm>
            <a:off x="309575" y="1494475"/>
            <a:ext cx="2822100" cy="301800"/>
          </a:xfrm>
          <a:prstGeom prst="homePlate">
            <a:avLst>
              <a:gd fmla="val 50000" name="adj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1983275" y="1811275"/>
            <a:ext cx="2887500" cy="301800"/>
          </a:xfrm>
          <a:prstGeom prst="homePlate">
            <a:avLst>
              <a:gd fmla="val 50000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</a:t>
            </a:r>
            <a:endParaRPr/>
          </a:p>
        </p:txBody>
      </p:sp>
      <p:sp>
        <p:nvSpPr>
          <p:cNvPr id="382" name="Google Shape;382;p36"/>
          <p:cNvSpPr/>
          <p:nvPr/>
        </p:nvSpPr>
        <p:spPr>
          <a:xfrm>
            <a:off x="3781250" y="2134800"/>
            <a:ext cx="2249100" cy="301800"/>
          </a:xfrm>
          <a:prstGeom prst="homePlate">
            <a:avLst>
              <a:gd fmla="val 50000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 design</a:t>
            </a:r>
            <a:endParaRPr/>
          </a:p>
        </p:txBody>
      </p:sp>
      <p:sp>
        <p:nvSpPr>
          <p:cNvPr id="383" name="Google Shape;383;p36"/>
          <p:cNvSpPr/>
          <p:nvPr/>
        </p:nvSpPr>
        <p:spPr>
          <a:xfrm>
            <a:off x="5567225" y="2420850"/>
            <a:ext cx="2822100" cy="301800"/>
          </a:xfrm>
          <a:prstGeom prst="homePlate">
            <a:avLst>
              <a:gd fmla="val 50000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System</a:t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287900" y="2731725"/>
            <a:ext cx="8626800" cy="301800"/>
          </a:xfrm>
          <a:prstGeom prst="homePlate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385" name="Google Shape;385;p36"/>
          <p:cNvSpPr txBox="1"/>
          <p:nvPr/>
        </p:nvSpPr>
        <p:spPr>
          <a:xfrm>
            <a:off x="2036250" y="3328650"/>
            <a:ext cx="1640100" cy="5541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Phase 2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Back End</a:t>
            </a:r>
            <a:endParaRPr b="1"/>
          </a:p>
        </p:txBody>
      </p:sp>
      <p:sp>
        <p:nvSpPr>
          <p:cNvPr id="386" name="Google Shape;386;p36"/>
          <p:cNvSpPr txBox="1"/>
          <p:nvPr/>
        </p:nvSpPr>
        <p:spPr>
          <a:xfrm>
            <a:off x="2036250" y="3882725"/>
            <a:ext cx="1640100" cy="73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Creating the back-end using Node.js and MySQL</a:t>
            </a:r>
            <a:endParaRPr sz="1200"/>
          </a:p>
        </p:txBody>
      </p:sp>
      <p:sp>
        <p:nvSpPr>
          <p:cNvPr id="387" name="Google Shape;387;p36"/>
          <p:cNvSpPr txBox="1"/>
          <p:nvPr/>
        </p:nvSpPr>
        <p:spPr>
          <a:xfrm>
            <a:off x="299213" y="3328650"/>
            <a:ext cx="1640100" cy="5541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Phase 1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Front End</a:t>
            </a:r>
            <a:endParaRPr b="1"/>
          </a:p>
        </p:txBody>
      </p:sp>
      <p:sp>
        <p:nvSpPr>
          <p:cNvPr id="388" name="Google Shape;388;p36"/>
          <p:cNvSpPr/>
          <p:nvPr/>
        </p:nvSpPr>
        <p:spPr>
          <a:xfrm>
            <a:off x="309350" y="3883875"/>
            <a:ext cx="1619400" cy="92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"/>
          <p:cNvSpPr txBox="1"/>
          <p:nvPr/>
        </p:nvSpPr>
        <p:spPr>
          <a:xfrm>
            <a:off x="319925" y="3882725"/>
            <a:ext cx="1619400" cy="73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Creating the front-end using Flutter</a:t>
            </a:r>
            <a:endParaRPr sz="1200"/>
          </a:p>
        </p:txBody>
      </p:sp>
      <p:sp>
        <p:nvSpPr>
          <p:cNvPr id="390" name="Google Shape;390;p36"/>
          <p:cNvSpPr txBox="1"/>
          <p:nvPr/>
        </p:nvSpPr>
        <p:spPr>
          <a:xfrm>
            <a:off x="3773275" y="3328650"/>
            <a:ext cx="1640100" cy="554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Phase 3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Control Unit</a:t>
            </a:r>
            <a:endParaRPr b="1"/>
          </a:p>
        </p:txBody>
      </p:sp>
      <p:sp>
        <p:nvSpPr>
          <p:cNvPr id="391" name="Google Shape;391;p36"/>
          <p:cNvSpPr/>
          <p:nvPr/>
        </p:nvSpPr>
        <p:spPr>
          <a:xfrm>
            <a:off x="3791588" y="3883875"/>
            <a:ext cx="1619400" cy="92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 txBox="1"/>
          <p:nvPr/>
        </p:nvSpPr>
        <p:spPr>
          <a:xfrm>
            <a:off x="3783838" y="3882750"/>
            <a:ext cx="1619400" cy="73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Design the control unit with ESP development board</a:t>
            </a:r>
            <a:endParaRPr sz="1200"/>
          </a:p>
        </p:txBody>
      </p:sp>
      <p:sp>
        <p:nvSpPr>
          <p:cNvPr id="393" name="Google Shape;393;p36"/>
          <p:cNvSpPr txBox="1"/>
          <p:nvPr/>
        </p:nvSpPr>
        <p:spPr>
          <a:xfrm>
            <a:off x="5524425" y="3328650"/>
            <a:ext cx="1640100" cy="554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Phase 4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Security system</a:t>
            </a:r>
            <a:endParaRPr b="1"/>
          </a:p>
        </p:txBody>
      </p:sp>
      <p:sp>
        <p:nvSpPr>
          <p:cNvPr id="394" name="Google Shape;394;p36"/>
          <p:cNvSpPr/>
          <p:nvPr/>
        </p:nvSpPr>
        <p:spPr>
          <a:xfrm>
            <a:off x="5543800" y="3883875"/>
            <a:ext cx="1619400" cy="92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 txBox="1"/>
          <p:nvPr/>
        </p:nvSpPr>
        <p:spPr>
          <a:xfrm>
            <a:off x="5536050" y="3882750"/>
            <a:ext cx="1619400" cy="55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Hardware implementation</a:t>
            </a:r>
            <a:endParaRPr sz="1200"/>
          </a:p>
        </p:txBody>
      </p:sp>
      <p:sp>
        <p:nvSpPr>
          <p:cNvPr id="396" name="Google Shape;396;p36"/>
          <p:cNvSpPr txBox="1"/>
          <p:nvPr/>
        </p:nvSpPr>
        <p:spPr>
          <a:xfrm>
            <a:off x="7275575" y="3328650"/>
            <a:ext cx="1640100" cy="554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Phase 5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System testing</a:t>
            </a:r>
            <a:endParaRPr b="1"/>
          </a:p>
        </p:txBody>
      </p:sp>
      <p:sp>
        <p:nvSpPr>
          <p:cNvPr id="397" name="Google Shape;397;p36"/>
          <p:cNvSpPr/>
          <p:nvPr/>
        </p:nvSpPr>
        <p:spPr>
          <a:xfrm>
            <a:off x="7296000" y="3883875"/>
            <a:ext cx="1619400" cy="92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6"/>
          <p:cNvSpPr txBox="1"/>
          <p:nvPr/>
        </p:nvSpPr>
        <p:spPr>
          <a:xfrm>
            <a:off x="7288250" y="3882750"/>
            <a:ext cx="1619400" cy="554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Thoroughly</a:t>
            </a:r>
            <a:r>
              <a:rPr lang="en" sz="1200"/>
              <a:t> test the system</a:t>
            </a:r>
            <a:endParaRPr sz="1200"/>
          </a:p>
        </p:txBody>
      </p:sp>
      <p:sp>
        <p:nvSpPr>
          <p:cNvPr id="399" name="Google Shape;399;p36"/>
          <p:cNvSpPr txBox="1"/>
          <p:nvPr/>
        </p:nvSpPr>
        <p:spPr>
          <a:xfrm>
            <a:off x="299225" y="1112025"/>
            <a:ext cx="5322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1</a:t>
            </a:r>
            <a:endParaRPr sz="900"/>
          </a:p>
        </p:txBody>
      </p:sp>
      <p:sp>
        <p:nvSpPr>
          <p:cNvPr id="400" name="Google Shape;400;p36"/>
          <p:cNvSpPr txBox="1"/>
          <p:nvPr/>
        </p:nvSpPr>
        <p:spPr>
          <a:xfrm>
            <a:off x="831264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2</a:t>
            </a:r>
            <a:endParaRPr sz="900"/>
          </a:p>
        </p:txBody>
      </p:sp>
      <p:sp>
        <p:nvSpPr>
          <p:cNvPr id="401" name="Google Shape;401;p36"/>
          <p:cNvSpPr txBox="1"/>
          <p:nvPr/>
        </p:nvSpPr>
        <p:spPr>
          <a:xfrm>
            <a:off x="1407287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3</a:t>
            </a:r>
            <a:endParaRPr sz="900"/>
          </a:p>
        </p:txBody>
      </p:sp>
      <p:sp>
        <p:nvSpPr>
          <p:cNvPr id="402" name="Google Shape;402;p36"/>
          <p:cNvSpPr txBox="1"/>
          <p:nvPr/>
        </p:nvSpPr>
        <p:spPr>
          <a:xfrm>
            <a:off x="1983286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4</a:t>
            </a:r>
            <a:endParaRPr sz="900"/>
          </a:p>
        </p:txBody>
      </p:sp>
      <p:sp>
        <p:nvSpPr>
          <p:cNvPr id="403" name="Google Shape;403;p36"/>
          <p:cNvSpPr txBox="1"/>
          <p:nvPr/>
        </p:nvSpPr>
        <p:spPr>
          <a:xfrm>
            <a:off x="2555530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5</a:t>
            </a:r>
            <a:endParaRPr sz="900"/>
          </a:p>
        </p:txBody>
      </p:sp>
      <p:sp>
        <p:nvSpPr>
          <p:cNvPr id="404" name="Google Shape;404;p36"/>
          <p:cNvSpPr txBox="1"/>
          <p:nvPr/>
        </p:nvSpPr>
        <p:spPr>
          <a:xfrm>
            <a:off x="3135264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6</a:t>
            </a:r>
            <a:endParaRPr sz="900"/>
          </a:p>
        </p:txBody>
      </p:sp>
      <p:sp>
        <p:nvSpPr>
          <p:cNvPr id="405" name="Google Shape;405;p36"/>
          <p:cNvSpPr txBox="1"/>
          <p:nvPr/>
        </p:nvSpPr>
        <p:spPr>
          <a:xfrm>
            <a:off x="3715014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7</a:t>
            </a:r>
            <a:endParaRPr sz="900"/>
          </a:p>
        </p:txBody>
      </p:sp>
      <p:sp>
        <p:nvSpPr>
          <p:cNvPr id="406" name="Google Shape;406;p36"/>
          <p:cNvSpPr txBox="1"/>
          <p:nvPr/>
        </p:nvSpPr>
        <p:spPr>
          <a:xfrm>
            <a:off x="4294775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8</a:t>
            </a:r>
            <a:endParaRPr sz="900"/>
          </a:p>
        </p:txBody>
      </p:sp>
      <p:sp>
        <p:nvSpPr>
          <p:cNvPr id="407" name="Google Shape;407;p36"/>
          <p:cNvSpPr txBox="1"/>
          <p:nvPr/>
        </p:nvSpPr>
        <p:spPr>
          <a:xfrm>
            <a:off x="4874536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9</a:t>
            </a:r>
            <a:endParaRPr sz="900"/>
          </a:p>
        </p:txBody>
      </p:sp>
      <p:sp>
        <p:nvSpPr>
          <p:cNvPr id="408" name="Google Shape;408;p36"/>
          <p:cNvSpPr txBox="1"/>
          <p:nvPr/>
        </p:nvSpPr>
        <p:spPr>
          <a:xfrm>
            <a:off x="5454275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10</a:t>
            </a:r>
            <a:endParaRPr sz="900"/>
          </a:p>
        </p:txBody>
      </p:sp>
      <p:sp>
        <p:nvSpPr>
          <p:cNvPr id="409" name="Google Shape;409;p36"/>
          <p:cNvSpPr txBox="1"/>
          <p:nvPr/>
        </p:nvSpPr>
        <p:spPr>
          <a:xfrm>
            <a:off x="6034018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11</a:t>
            </a:r>
            <a:endParaRPr sz="900"/>
          </a:p>
        </p:txBody>
      </p:sp>
      <p:sp>
        <p:nvSpPr>
          <p:cNvPr id="410" name="Google Shape;410;p36"/>
          <p:cNvSpPr txBox="1"/>
          <p:nvPr/>
        </p:nvSpPr>
        <p:spPr>
          <a:xfrm>
            <a:off x="6613770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12</a:t>
            </a:r>
            <a:endParaRPr sz="900"/>
          </a:p>
        </p:txBody>
      </p:sp>
      <p:sp>
        <p:nvSpPr>
          <p:cNvPr id="411" name="Google Shape;411;p36"/>
          <p:cNvSpPr txBox="1"/>
          <p:nvPr/>
        </p:nvSpPr>
        <p:spPr>
          <a:xfrm>
            <a:off x="7193523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13</a:t>
            </a:r>
            <a:endParaRPr sz="900"/>
          </a:p>
        </p:txBody>
      </p:sp>
      <p:sp>
        <p:nvSpPr>
          <p:cNvPr id="412" name="Google Shape;412;p36"/>
          <p:cNvSpPr txBox="1"/>
          <p:nvPr/>
        </p:nvSpPr>
        <p:spPr>
          <a:xfrm>
            <a:off x="7773273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14</a:t>
            </a:r>
            <a:endParaRPr sz="900"/>
          </a:p>
        </p:txBody>
      </p:sp>
      <p:sp>
        <p:nvSpPr>
          <p:cNvPr id="413" name="Google Shape;413;p36"/>
          <p:cNvSpPr txBox="1"/>
          <p:nvPr/>
        </p:nvSpPr>
        <p:spPr>
          <a:xfrm>
            <a:off x="8353023" y="1112021"/>
            <a:ext cx="576000" cy="354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Week 15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7"/>
          <p:cNvSpPr txBox="1"/>
          <p:nvPr/>
        </p:nvSpPr>
        <p:spPr>
          <a:xfrm>
            <a:off x="196825" y="957850"/>
            <a:ext cx="820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420" name="Google Shape;420;p37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7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Demonstration plan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4671150" y="1285875"/>
            <a:ext cx="412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house (One block of house in the apartment)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Screen Recording of Mobile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75" y="1388950"/>
            <a:ext cx="4120200" cy="290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7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18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8"/>
          <p:cNvSpPr txBox="1"/>
          <p:nvPr/>
        </p:nvSpPr>
        <p:spPr>
          <a:xfrm>
            <a:off x="196825" y="957850"/>
            <a:ext cx="820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432" name="Google Shape;432;p38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8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Future Developments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4" name="Google Shape;434;p38"/>
          <p:cNvSpPr txBox="1"/>
          <p:nvPr/>
        </p:nvSpPr>
        <p:spPr>
          <a:xfrm>
            <a:off x="4671150" y="1285875"/>
            <a:ext cx="412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Adding cameras to the system - user can get a live view of house </a:t>
            </a:r>
            <a:r>
              <a:rPr lang="en"/>
              <a:t>whenever</a:t>
            </a:r>
            <a:r>
              <a:rPr lang="en"/>
              <a:t> needed.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Power optimization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8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19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437" name="Google Shape;4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25" y="1166800"/>
            <a:ext cx="31432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9"/>
          <p:cNvSpPr txBox="1"/>
          <p:nvPr/>
        </p:nvSpPr>
        <p:spPr>
          <a:xfrm>
            <a:off x="92050" y="1615400"/>
            <a:ext cx="84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 You !</a:t>
            </a:r>
            <a:endParaRPr b="1" sz="7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0"/>
          <p:cNvSpPr txBox="1"/>
          <p:nvPr/>
        </p:nvSpPr>
        <p:spPr>
          <a:xfrm>
            <a:off x="92050" y="1615400"/>
            <a:ext cx="8427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  <a:endParaRPr b="1" sz="7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/>
          <p:nvPr/>
        </p:nvSpPr>
        <p:spPr>
          <a:xfrm>
            <a:off x="1701475" y="4379775"/>
            <a:ext cx="6086100" cy="703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371700" y="170775"/>
            <a:ext cx="8529000" cy="28650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1"/>
          <p:cNvSpPr/>
          <p:nvPr/>
        </p:nvSpPr>
        <p:spPr>
          <a:xfrm>
            <a:off x="3897888" y="261400"/>
            <a:ext cx="1476600" cy="42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</a:t>
            </a:r>
            <a:endParaRPr/>
          </a:p>
        </p:txBody>
      </p:sp>
      <p:sp>
        <p:nvSpPr>
          <p:cNvPr id="461" name="Google Shape;461;p41"/>
          <p:cNvSpPr/>
          <p:nvPr/>
        </p:nvSpPr>
        <p:spPr>
          <a:xfrm>
            <a:off x="2372025" y="1016375"/>
            <a:ext cx="2101200" cy="104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ESP32</a:t>
            </a:r>
            <a:endParaRPr/>
          </a:p>
        </p:txBody>
      </p:sp>
      <p:sp>
        <p:nvSpPr>
          <p:cNvPr id="462" name="Google Shape;462;p41"/>
          <p:cNvSpPr/>
          <p:nvPr/>
        </p:nvSpPr>
        <p:spPr>
          <a:xfrm>
            <a:off x="4736200" y="1016300"/>
            <a:ext cx="2035800" cy="104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ESP8266</a:t>
            </a:r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511888" y="1016375"/>
            <a:ext cx="1476600" cy="42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Fingerprint module</a:t>
            </a:r>
            <a:endParaRPr/>
          </a:p>
        </p:txBody>
      </p:sp>
      <p:sp>
        <p:nvSpPr>
          <p:cNvPr id="464" name="Google Shape;464;p41"/>
          <p:cNvSpPr/>
          <p:nvPr/>
        </p:nvSpPr>
        <p:spPr>
          <a:xfrm>
            <a:off x="511888" y="1637600"/>
            <a:ext cx="1476600" cy="42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Keypad</a:t>
            </a:r>
            <a:endParaRPr/>
          </a:p>
        </p:txBody>
      </p:sp>
      <p:sp>
        <p:nvSpPr>
          <p:cNvPr id="465" name="Google Shape;465;p41"/>
          <p:cNvSpPr/>
          <p:nvPr/>
        </p:nvSpPr>
        <p:spPr>
          <a:xfrm>
            <a:off x="7224238" y="773425"/>
            <a:ext cx="1476600" cy="42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Door/Window sensor</a:t>
            </a:r>
            <a:endParaRPr/>
          </a:p>
        </p:txBody>
      </p:sp>
      <p:sp>
        <p:nvSpPr>
          <p:cNvPr id="466" name="Google Shape;466;p41"/>
          <p:cNvSpPr/>
          <p:nvPr/>
        </p:nvSpPr>
        <p:spPr>
          <a:xfrm>
            <a:off x="7224238" y="1277425"/>
            <a:ext cx="1476600" cy="42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Flame sensor</a:t>
            </a:r>
            <a:endParaRPr/>
          </a:p>
        </p:txBody>
      </p:sp>
      <p:sp>
        <p:nvSpPr>
          <p:cNvPr id="467" name="Google Shape;467;p41"/>
          <p:cNvSpPr/>
          <p:nvPr/>
        </p:nvSpPr>
        <p:spPr>
          <a:xfrm>
            <a:off x="7224238" y="1781425"/>
            <a:ext cx="1476600" cy="42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PIR motion sensor</a:t>
            </a:r>
            <a:endParaRPr/>
          </a:p>
        </p:txBody>
      </p:sp>
      <p:sp>
        <p:nvSpPr>
          <p:cNvPr id="468" name="Google Shape;468;p41"/>
          <p:cNvSpPr/>
          <p:nvPr/>
        </p:nvSpPr>
        <p:spPr>
          <a:xfrm>
            <a:off x="1568413" y="2440975"/>
            <a:ext cx="1476600" cy="42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display</a:t>
            </a:r>
            <a:endParaRPr/>
          </a:p>
        </p:txBody>
      </p:sp>
      <p:sp>
        <p:nvSpPr>
          <p:cNvPr id="469" name="Google Shape;469;p41"/>
          <p:cNvSpPr/>
          <p:nvPr/>
        </p:nvSpPr>
        <p:spPr>
          <a:xfrm>
            <a:off x="6120913" y="2440938"/>
            <a:ext cx="1476600" cy="421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Buzzer</a:t>
            </a:r>
            <a:endParaRPr/>
          </a:p>
        </p:txBody>
      </p:sp>
      <p:sp>
        <p:nvSpPr>
          <p:cNvPr id="470" name="Google Shape;470;p41"/>
          <p:cNvSpPr/>
          <p:nvPr/>
        </p:nvSpPr>
        <p:spPr>
          <a:xfrm>
            <a:off x="2179975" y="3407025"/>
            <a:ext cx="5129100" cy="7038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AWS server</a:t>
            </a:r>
            <a:endParaRPr b="1" sz="1100"/>
          </a:p>
        </p:txBody>
      </p:sp>
      <p:sp>
        <p:nvSpPr>
          <p:cNvPr id="471" name="Google Shape;471;p41"/>
          <p:cNvSpPr/>
          <p:nvPr/>
        </p:nvSpPr>
        <p:spPr>
          <a:xfrm>
            <a:off x="3878900" y="3552075"/>
            <a:ext cx="1525200" cy="37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5897300" y="3552075"/>
            <a:ext cx="1265700" cy="37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2900825" y="4542450"/>
            <a:ext cx="1657500" cy="43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</a:t>
            </a: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4775225" y="4542450"/>
            <a:ext cx="1657500" cy="43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r>
              <a:rPr lang="en"/>
              <a:t> Application</a:t>
            </a:r>
            <a:endParaRPr/>
          </a:p>
        </p:txBody>
      </p:sp>
      <p:sp>
        <p:nvSpPr>
          <p:cNvPr id="475" name="Google Shape;475;p41"/>
          <p:cNvSpPr/>
          <p:nvPr/>
        </p:nvSpPr>
        <p:spPr>
          <a:xfrm rot="-1288607">
            <a:off x="6771951" y="986077"/>
            <a:ext cx="452305" cy="210805"/>
          </a:xfrm>
          <a:prstGeom prst="leftArrow">
            <a:avLst>
              <a:gd fmla="val 46438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1"/>
          <p:cNvSpPr/>
          <p:nvPr/>
        </p:nvSpPr>
        <p:spPr>
          <a:xfrm flipH="1" rot="-9511393">
            <a:off x="6771951" y="1774727"/>
            <a:ext cx="452305" cy="210805"/>
          </a:xfrm>
          <a:prstGeom prst="leftArrow">
            <a:avLst>
              <a:gd fmla="val 46438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1"/>
          <p:cNvSpPr/>
          <p:nvPr/>
        </p:nvSpPr>
        <p:spPr>
          <a:xfrm flipH="1" rot="-10797720">
            <a:off x="6771951" y="1421464"/>
            <a:ext cx="452400" cy="210900"/>
          </a:xfrm>
          <a:prstGeom prst="leftArrow">
            <a:avLst>
              <a:gd fmla="val 46438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1"/>
          <p:cNvSpPr/>
          <p:nvPr/>
        </p:nvSpPr>
        <p:spPr>
          <a:xfrm rot="10797269">
            <a:off x="1988500" y="1121872"/>
            <a:ext cx="377700" cy="210900"/>
          </a:xfrm>
          <a:prstGeom prst="leftArrow">
            <a:avLst>
              <a:gd fmla="val 46438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1"/>
          <p:cNvSpPr/>
          <p:nvPr/>
        </p:nvSpPr>
        <p:spPr>
          <a:xfrm rot="10797269">
            <a:off x="1988500" y="1699372"/>
            <a:ext cx="377700" cy="210900"/>
          </a:xfrm>
          <a:prstGeom prst="leftArrow">
            <a:avLst>
              <a:gd fmla="val 46438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1"/>
          <p:cNvSpPr/>
          <p:nvPr/>
        </p:nvSpPr>
        <p:spPr>
          <a:xfrm flipH="1" rot="5402779">
            <a:off x="6214275" y="2147675"/>
            <a:ext cx="371100" cy="186300"/>
          </a:xfrm>
          <a:prstGeom prst="leftArrow">
            <a:avLst>
              <a:gd fmla="val 46438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1"/>
          <p:cNvSpPr/>
          <p:nvPr/>
        </p:nvSpPr>
        <p:spPr>
          <a:xfrm flipH="1" rot="5402707">
            <a:off x="2579524" y="2143175"/>
            <a:ext cx="381000" cy="195300"/>
          </a:xfrm>
          <a:prstGeom prst="leftArrow">
            <a:avLst>
              <a:gd fmla="val 46438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1"/>
          <p:cNvCxnSpPr/>
          <p:nvPr/>
        </p:nvCxnSpPr>
        <p:spPr>
          <a:xfrm>
            <a:off x="4241125" y="2065425"/>
            <a:ext cx="0" cy="146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483" name="Google Shape;483;p41"/>
          <p:cNvCxnSpPr/>
          <p:nvPr/>
        </p:nvCxnSpPr>
        <p:spPr>
          <a:xfrm flipH="1">
            <a:off x="5103300" y="2075838"/>
            <a:ext cx="2100" cy="147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84" name="Google Shape;484;p41"/>
          <p:cNvSpPr/>
          <p:nvPr/>
        </p:nvSpPr>
        <p:spPr>
          <a:xfrm>
            <a:off x="5404100" y="3632325"/>
            <a:ext cx="498000" cy="211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41"/>
          <p:cNvCxnSpPr/>
          <p:nvPr/>
        </p:nvCxnSpPr>
        <p:spPr>
          <a:xfrm>
            <a:off x="4251150" y="3926300"/>
            <a:ext cx="20100" cy="60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cxnSp>
        <p:nvCxnSpPr>
          <p:cNvPr id="486" name="Google Shape;486;p41"/>
          <p:cNvCxnSpPr/>
          <p:nvPr/>
        </p:nvCxnSpPr>
        <p:spPr>
          <a:xfrm>
            <a:off x="5100450" y="3926300"/>
            <a:ext cx="3000" cy="61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487" name="Google Shape;487;p41"/>
          <p:cNvSpPr/>
          <p:nvPr/>
        </p:nvSpPr>
        <p:spPr>
          <a:xfrm flipH="1" rot="5404402">
            <a:off x="3305465" y="801500"/>
            <a:ext cx="234300" cy="195300"/>
          </a:xfrm>
          <a:prstGeom prst="leftArrow">
            <a:avLst>
              <a:gd fmla="val 46438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1"/>
          <p:cNvSpPr/>
          <p:nvPr/>
        </p:nvSpPr>
        <p:spPr>
          <a:xfrm flipH="1" rot="5404402">
            <a:off x="5636940" y="801500"/>
            <a:ext cx="234300" cy="195300"/>
          </a:xfrm>
          <a:prstGeom prst="leftArrow">
            <a:avLst>
              <a:gd fmla="val 46438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3378875" y="782000"/>
            <a:ext cx="2426400" cy="8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1"/>
          <p:cNvSpPr/>
          <p:nvPr/>
        </p:nvSpPr>
        <p:spPr>
          <a:xfrm>
            <a:off x="4532260" y="683200"/>
            <a:ext cx="112200" cy="16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275" y="3129035"/>
            <a:ext cx="452400" cy="18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900" y="3129035"/>
            <a:ext cx="452400" cy="184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Statistical Analysis for Apartment Security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184150" y="4066625"/>
            <a:ext cx="427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33.3% of people have experienced a burglary in their houses</a:t>
            </a:r>
            <a:endParaRPr sz="1500"/>
          </a:p>
        </p:txBody>
      </p:sp>
      <p:sp>
        <p:nvSpPr>
          <p:cNvPr id="85" name="Google Shape;85;p15"/>
          <p:cNvSpPr txBox="1"/>
          <p:nvPr/>
        </p:nvSpPr>
        <p:spPr>
          <a:xfrm>
            <a:off x="4834400" y="4066625"/>
            <a:ext cx="416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59% of people are not satisfied with the security </a:t>
            </a:r>
            <a:endParaRPr sz="15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02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descr="Forms response chart. Question title: 3. Have you ever experienced a burglary(a thief breaking into a house)?. Number of responses: 39 responses." id="88" name="Google Shape;88;p15"/>
          <p:cNvPicPr preferRelativeResize="0"/>
          <p:nvPr/>
        </p:nvPicPr>
        <p:blipFill rotWithShape="1">
          <a:blip r:embed="rId4">
            <a:alphaModFix/>
          </a:blip>
          <a:srcRect b="6829" l="1992" r="25020" t="4250"/>
          <a:stretch/>
        </p:blipFill>
        <p:spPr>
          <a:xfrm>
            <a:off x="92675" y="1232000"/>
            <a:ext cx="4585524" cy="235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3. Have you ever experienced a burglary(a thief breaking into a house)?. Number of responses: 39 responses." id="89" name="Google Shape;89;p15"/>
          <p:cNvPicPr preferRelativeResize="0"/>
          <p:nvPr/>
        </p:nvPicPr>
        <p:blipFill rotWithShape="1">
          <a:blip r:embed="rId4">
            <a:alphaModFix/>
          </a:blip>
          <a:srcRect b="66547" l="1992" r="80887" t="21622"/>
          <a:stretch/>
        </p:blipFill>
        <p:spPr>
          <a:xfrm>
            <a:off x="92675" y="1529150"/>
            <a:ext cx="106577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4. Are you satisfied with the current security of you residence?. Number of responses: 39 responses." id="90" name="Google Shape;90;p15"/>
          <p:cNvPicPr preferRelativeResize="0"/>
          <p:nvPr/>
        </p:nvPicPr>
        <p:blipFill rotWithShape="1">
          <a:blip r:embed="rId5">
            <a:alphaModFix/>
          </a:blip>
          <a:srcRect b="6414" l="2007" r="27550" t="84"/>
          <a:stretch/>
        </p:blipFill>
        <p:spPr>
          <a:xfrm>
            <a:off x="4868713" y="1226299"/>
            <a:ext cx="4208774" cy="235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3. Have you ever experienced a burglary(a thief breaking into a house)?. Number of responses: 39 responses." id="91" name="Google Shape;91;p15"/>
          <p:cNvPicPr preferRelativeResize="0"/>
          <p:nvPr/>
        </p:nvPicPr>
        <p:blipFill rotWithShape="1">
          <a:blip r:embed="rId4">
            <a:alphaModFix/>
          </a:blip>
          <a:srcRect b="66547" l="1992" r="80887" t="21622"/>
          <a:stretch/>
        </p:blipFill>
        <p:spPr>
          <a:xfrm>
            <a:off x="4868725" y="1600450"/>
            <a:ext cx="1065775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2"/>
          <p:cNvGrpSpPr/>
          <p:nvPr/>
        </p:nvGrpSpPr>
        <p:grpSpPr>
          <a:xfrm>
            <a:off x="1060037" y="1662945"/>
            <a:ext cx="1402177" cy="2745261"/>
            <a:chOff x="1060050" y="1262700"/>
            <a:chExt cx="1888200" cy="3145350"/>
          </a:xfrm>
        </p:grpSpPr>
        <p:sp>
          <p:nvSpPr>
            <p:cNvPr id="498" name="Google Shape;498;p42"/>
            <p:cNvSpPr/>
            <p:nvPr/>
          </p:nvSpPr>
          <p:spPr>
            <a:xfrm>
              <a:off x="1060050" y="1262700"/>
              <a:ext cx="1888200" cy="3145200"/>
            </a:xfrm>
            <a:prstGeom prst="rect">
              <a:avLst/>
            </a:prstGeom>
            <a:solidFill>
              <a:srgbClr val="DD7E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1262700" y="1500150"/>
              <a:ext cx="1482900" cy="2907900"/>
            </a:xfrm>
            <a:prstGeom prst="rect">
              <a:avLst/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2571600" y="2571750"/>
              <a:ext cx="174000" cy="577800"/>
            </a:xfrm>
            <a:prstGeom prst="rect">
              <a:avLst/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2618100" y="2780275"/>
              <a:ext cx="127500" cy="162300"/>
            </a:xfrm>
            <a:prstGeom prst="ellipse">
              <a:avLst/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2676000" y="1628575"/>
              <a:ext cx="46200" cy="271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2745600" y="1628575"/>
              <a:ext cx="127500" cy="271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42"/>
          <p:cNvSpPr/>
          <p:nvPr/>
        </p:nvSpPr>
        <p:spPr>
          <a:xfrm>
            <a:off x="3031035" y="1662903"/>
            <a:ext cx="1402177" cy="2570257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2"/>
          <p:cNvSpPr/>
          <p:nvPr/>
        </p:nvSpPr>
        <p:spPr>
          <a:xfrm>
            <a:off x="4252760" y="1961896"/>
            <a:ext cx="94682" cy="22187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2"/>
          <p:cNvSpPr/>
          <p:nvPr/>
        </p:nvSpPr>
        <p:spPr>
          <a:xfrm>
            <a:off x="3211486" y="1856947"/>
            <a:ext cx="1041274" cy="232362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2"/>
          <p:cNvSpPr/>
          <p:nvPr/>
        </p:nvSpPr>
        <p:spPr>
          <a:xfrm rot="5400300">
            <a:off x="2507052" y="2556609"/>
            <a:ext cx="2556038" cy="1147317"/>
          </a:xfrm>
          <a:prstGeom prst="parallelogram">
            <a:avLst>
              <a:gd fmla="val 15226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2"/>
          <p:cNvSpPr/>
          <p:nvPr/>
        </p:nvSpPr>
        <p:spPr>
          <a:xfrm>
            <a:off x="4324532" y="2183766"/>
            <a:ext cx="34308" cy="22187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2"/>
          <p:cNvSpPr/>
          <p:nvPr/>
        </p:nvSpPr>
        <p:spPr>
          <a:xfrm rot="-5400000">
            <a:off x="4060261" y="3003903"/>
            <a:ext cx="456733" cy="117851"/>
          </a:xfrm>
          <a:prstGeom prst="parallelogram">
            <a:avLst>
              <a:gd fmla="val 25000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2"/>
          <p:cNvSpPr/>
          <p:nvPr/>
        </p:nvSpPr>
        <p:spPr>
          <a:xfrm>
            <a:off x="4252760" y="2978799"/>
            <a:ext cx="94682" cy="132632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1770600" y="2017650"/>
            <a:ext cx="560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Solution</a:t>
            </a:r>
            <a:endParaRPr b="1" sz="6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118100" y="997200"/>
            <a:ext cx="8709300" cy="46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</a:t>
            </a:r>
            <a:r>
              <a:rPr lang="en" sz="1600">
                <a:solidFill>
                  <a:schemeClr val="dk1"/>
                </a:solidFill>
              </a:rPr>
              <a:t>ecure entry points and interior spaces </a:t>
            </a:r>
            <a:endParaRPr sz="1600">
              <a:solidFill>
                <a:schemeClr val="dk1"/>
              </a:solidFill>
            </a:endParaRPr>
          </a:p>
          <a:p>
            <a:pPr indent="-3302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Notifies the owners and security officer </a:t>
            </a:r>
            <a:endParaRPr sz="1600">
              <a:solidFill>
                <a:schemeClr val="dk1"/>
              </a:solidFill>
            </a:endParaRPr>
          </a:p>
          <a:p>
            <a:pPr indent="-33020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Mobile application is used to be connected with house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The security system will consist of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" sz="1500">
                <a:solidFill>
                  <a:schemeClr val="dk1"/>
                </a:solidFill>
              </a:rPr>
              <a:t>Sensors ( Door and window sensors, Motion sensor)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" sz="1500">
                <a:solidFill>
                  <a:schemeClr val="dk1"/>
                </a:solidFill>
              </a:rPr>
              <a:t>Smoke detector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" sz="1500">
                <a:solidFill>
                  <a:schemeClr val="dk1"/>
                </a:solidFill>
              </a:rPr>
              <a:t>Siren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" sz="1500">
                <a:solidFill>
                  <a:schemeClr val="dk1"/>
                </a:solidFill>
              </a:rPr>
              <a:t>Smart doorlock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" sz="1500">
                <a:solidFill>
                  <a:schemeClr val="dk1"/>
                </a:solidFill>
              </a:rPr>
              <a:t>Control unit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" sz="1500">
                <a:solidFill>
                  <a:schemeClr val="dk1"/>
                </a:solidFill>
              </a:rPr>
              <a:t>Mobile application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E636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E6361"/>
              </a:solidFill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Smart Apartment Security System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150" y="2761175"/>
            <a:ext cx="3400426" cy="19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03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625550" y="1262700"/>
            <a:ext cx="8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7" name="Google Shape;117;p18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Mobile Application - </a:t>
            </a: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UI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06750" y="1233400"/>
            <a:ext cx="73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428625" y="1274300"/>
            <a:ext cx="78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0" y="1138925"/>
            <a:ext cx="6267300" cy="400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Common interface for Owner and Security officer for Login &amp; Signup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127425" y="1674500"/>
            <a:ext cx="318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1.</a:t>
            </a:r>
            <a:r>
              <a:rPr b="1" lang="en" sz="1300">
                <a:solidFill>
                  <a:srgbClr val="666666"/>
                </a:solidFill>
              </a:rPr>
              <a:t> </a:t>
            </a:r>
            <a:endParaRPr b="1"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Login / sign up to application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25" y="2394875"/>
            <a:ext cx="1354909" cy="250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3915475" y="1674500"/>
            <a:ext cx="261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2. </a:t>
            </a:r>
            <a:endParaRPr b="1" sz="16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Sign up to application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394875"/>
            <a:ext cx="1458700" cy="25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04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625550" y="1262700"/>
            <a:ext cx="8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4" name="Google Shape;134;p19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Mobile Application - </a:t>
            </a: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UI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06750" y="1233400"/>
            <a:ext cx="73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428625" y="1274300"/>
            <a:ext cx="78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>
            <a:off x="150" y="1011338"/>
            <a:ext cx="4969800" cy="400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Features in Owner’s interface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3442338" y="1916188"/>
            <a:ext cx="205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2</a:t>
            </a:r>
            <a:r>
              <a:rPr b="1" lang="en" sz="1800">
                <a:solidFill>
                  <a:srgbClr val="666666"/>
                </a:solidFill>
              </a:rPr>
              <a:t>. 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Notification log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6093038" y="1916200"/>
            <a:ext cx="261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3</a:t>
            </a:r>
            <a:r>
              <a:rPr b="1" lang="en" sz="1800">
                <a:solidFill>
                  <a:srgbClr val="666666"/>
                </a:solidFill>
              </a:rPr>
              <a:t>. 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View status of sensors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06750" y="1916188"/>
            <a:ext cx="244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1</a:t>
            </a:r>
            <a:r>
              <a:rPr b="1" lang="en" sz="1800">
                <a:solidFill>
                  <a:srgbClr val="666666"/>
                </a:solidFill>
              </a:rPr>
              <a:t>. 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Selecting Modes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(Home/Away)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281100" y="3436625"/>
            <a:ext cx="234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4</a:t>
            </a:r>
            <a:r>
              <a:rPr b="1" lang="en" sz="1800">
                <a:solidFill>
                  <a:srgbClr val="666666"/>
                </a:solidFill>
              </a:rPr>
              <a:t>. 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Access</a:t>
            </a:r>
            <a:r>
              <a:rPr b="1" lang="en" sz="1800">
                <a:solidFill>
                  <a:schemeClr val="dk1"/>
                </a:solidFill>
              </a:rPr>
              <a:t> to Door Lock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3157725" y="3517675"/>
            <a:ext cx="234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5</a:t>
            </a:r>
            <a:r>
              <a:rPr b="1" lang="en" sz="1800">
                <a:solidFill>
                  <a:srgbClr val="666666"/>
                </a:solidFill>
              </a:rPr>
              <a:t>. 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Contact Security Officer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152725" y="3436625"/>
            <a:ext cx="234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6</a:t>
            </a:r>
            <a:r>
              <a:rPr b="1" lang="en" sz="1800">
                <a:solidFill>
                  <a:srgbClr val="666666"/>
                </a:solidFill>
              </a:rPr>
              <a:t>. 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Enable/Disable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Alarm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05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625550" y="1262700"/>
            <a:ext cx="82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3" name="Google Shape;153;p20"/>
          <p:cNvSpPr/>
          <p:nvPr/>
        </p:nvSpPr>
        <p:spPr>
          <a:xfrm>
            <a:off x="150" y="170575"/>
            <a:ext cx="9144000" cy="5778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26250" y="170575"/>
            <a:ext cx="8371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714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Mobile Application - </a:t>
            </a:r>
            <a:r>
              <a:rPr b="1" lang="en" sz="3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UI</a:t>
            </a:r>
            <a:endParaRPr b="1" sz="3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06750" y="1233400"/>
            <a:ext cx="73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428625" y="1274300"/>
            <a:ext cx="78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323" y="181963"/>
            <a:ext cx="609475" cy="5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/>
          <p:nvPr/>
        </p:nvSpPr>
        <p:spPr>
          <a:xfrm>
            <a:off x="150" y="1011338"/>
            <a:ext cx="4969800" cy="4002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Features in Security Officer’s interface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28625" y="2323250"/>
            <a:ext cx="256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1. 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Monitor the status of each house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3263088" y="2323250"/>
            <a:ext cx="261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</a:rPr>
              <a:t>2. 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Contact Owners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000" y="1411551"/>
            <a:ext cx="1854750" cy="32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8610100" y="4656950"/>
            <a:ext cx="3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06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311700" y="1597775"/>
            <a:ext cx="842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Technical Overview</a:t>
            </a:r>
            <a:endParaRPr b="1" sz="6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